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notesMasterIdLst>
    <p:notesMasterId r:id="rId24"/>
  </p:notesMasterIdLst>
  <p:sldIdLst>
    <p:sldId id="317" r:id="rId2"/>
    <p:sldId id="318" r:id="rId3"/>
    <p:sldId id="325" r:id="rId4"/>
    <p:sldId id="320" r:id="rId5"/>
    <p:sldId id="321" r:id="rId6"/>
    <p:sldId id="329" r:id="rId7"/>
    <p:sldId id="330" r:id="rId8"/>
    <p:sldId id="323" r:id="rId9"/>
    <p:sldId id="339" r:id="rId10"/>
    <p:sldId id="331" r:id="rId11"/>
    <p:sldId id="345" r:id="rId12"/>
    <p:sldId id="332" r:id="rId13"/>
    <p:sldId id="333" r:id="rId14"/>
    <p:sldId id="343" r:id="rId15"/>
    <p:sldId id="344" r:id="rId16"/>
    <p:sldId id="334" r:id="rId17"/>
    <p:sldId id="335" r:id="rId18"/>
    <p:sldId id="336" r:id="rId19"/>
    <p:sldId id="340" r:id="rId20"/>
    <p:sldId id="341" r:id="rId21"/>
    <p:sldId id="342" r:id="rId22"/>
    <p:sldId id="324" r:id="rId23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94" d="100"/>
          <a:sy n="94" d="100"/>
        </p:scale>
        <p:origin x="-128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08AB7-1E90-4402-B433-1BC738FEAC66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F85D1-70CA-4B29-9C50-B7A9A99F3B3B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19363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9E24-4CB1-4CA3-B707-0F41EE08FCC6}" type="slidenum">
              <a:rPr lang="bg-BG" smtClean="0"/>
              <a:pPr/>
              <a:t>1</a:t>
            </a:fld>
            <a:endParaRPr lang="bg-BG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F85D1-70CA-4B29-9C50-B7A9A99F3B3B}" type="slidenum">
              <a:rPr lang="bg-BG" smtClean="0"/>
              <a:pPr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06222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F85D1-70CA-4B29-9C50-B7A9A99F3B3B}" type="slidenum">
              <a:rPr lang="bg-BG" smtClean="0"/>
              <a:pPr/>
              <a:t>18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7289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CD94C32-2331-4170-BACB-9A17ADBF375E}" type="datetimeFigureOut">
              <a:rPr lang="bg-BG" smtClean="0"/>
              <a:pPr/>
              <a:t>4.12.2019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0648"/>
            <a:ext cx="9144000" cy="5112568"/>
          </a:xfrm>
        </p:spPr>
        <p:txBody>
          <a:bodyPr>
            <a:normAutofit/>
          </a:bodyPr>
          <a:lstStyle/>
          <a:p>
            <a:pPr algn="ctr"/>
            <a:r>
              <a:rPr lang="bg-BG" sz="4900" dirty="0" smtClean="0">
                <a:solidFill>
                  <a:schemeClr val="tx2"/>
                </a:solidFill>
                <a:latin typeface="Georgia" panose="02040502050405020303" pitchFamily="18" charset="0"/>
              </a:rPr>
              <a:t>Социалната и солидарна икономика в България </a:t>
            </a:r>
            <a:br>
              <a:rPr lang="bg-BG" sz="4900" dirty="0" smtClean="0">
                <a:solidFill>
                  <a:schemeClr val="tx2"/>
                </a:solidFill>
                <a:latin typeface="Georgia" panose="02040502050405020303" pitchFamily="18" charset="0"/>
              </a:rPr>
            </a:br>
            <a:r>
              <a:rPr lang="bg-BG" sz="4900" dirty="0">
                <a:solidFill>
                  <a:schemeClr val="tx2"/>
                </a:solidFill>
                <a:latin typeface="Georgia" panose="02040502050405020303" pitchFamily="18" charset="0"/>
              </a:rPr>
              <a:t>П</a:t>
            </a:r>
            <a:r>
              <a:rPr lang="bg-BG" sz="4900" dirty="0" smtClean="0">
                <a:solidFill>
                  <a:schemeClr val="tx2"/>
                </a:solidFill>
                <a:latin typeface="Georgia" panose="02040502050405020303" pitchFamily="18" charset="0"/>
              </a:rPr>
              <a:t>равна уредба</a:t>
            </a:r>
            <a:br>
              <a:rPr lang="bg-BG" sz="4900" dirty="0" smtClean="0">
                <a:solidFill>
                  <a:schemeClr val="tx2"/>
                </a:solidFill>
                <a:latin typeface="Georgia" panose="02040502050405020303" pitchFamily="18" charset="0"/>
              </a:rPr>
            </a:br>
            <a:r>
              <a:rPr lang="bg-BG" dirty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bg-BG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bg-BG" sz="3100" i="1" dirty="0">
                <a:solidFill>
                  <a:schemeClr val="accent1"/>
                </a:solidFill>
                <a:latin typeface="Georgia" panose="02040502050405020303" pitchFamily="18" charset="0"/>
              </a:rPr>
              <a:t>Д</a:t>
            </a:r>
            <a:r>
              <a:rPr lang="bg-BG" sz="3100" i="1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ирекция </a:t>
            </a:r>
            <a:br>
              <a:rPr lang="bg-BG" sz="3100" i="1" dirty="0" smtClean="0">
                <a:solidFill>
                  <a:schemeClr val="accent1"/>
                </a:solidFill>
                <a:latin typeface="Georgia" panose="02040502050405020303" pitchFamily="18" charset="0"/>
              </a:rPr>
            </a:br>
            <a:r>
              <a:rPr lang="bg-BG" sz="3100" i="1" dirty="0" smtClean="0">
                <a:solidFill>
                  <a:schemeClr val="accent1"/>
                </a:solidFill>
                <a:latin typeface="Georgia" panose="02040502050405020303" pitchFamily="18" charset="0"/>
              </a:rPr>
              <a:t>„Жизнено равнище, демографска политика и социални инвестиции“</a:t>
            </a:r>
            <a:endParaRPr lang="bg-BG" sz="3100" i="1" dirty="0">
              <a:solidFill>
                <a:schemeClr val="accent1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2"/>
                </a:solidFill>
                <a:latin typeface="Georgia" panose="02040502050405020303" pitchFamily="18" charset="0"/>
              </a:rPr>
              <a:t>За субектите </a:t>
            </a:r>
            <a:r>
              <a:rPr lang="ru-RU" b="1" dirty="0">
                <a:solidFill>
                  <a:schemeClr val="tx2"/>
                </a:solidFill>
                <a:latin typeface="Georgia" panose="02040502050405020303" pitchFamily="18" charset="0"/>
              </a:rPr>
              <a:t>на социалната и солидарна </a:t>
            </a:r>
            <a:r>
              <a:rPr lang="bg-BG" b="1" dirty="0" smtClean="0">
                <a:solidFill>
                  <a:schemeClr val="tx2"/>
                </a:solidFill>
                <a:latin typeface="Georgia" panose="02040502050405020303" pitchFamily="18" charset="0"/>
              </a:rPr>
              <a:t>икономика</a:t>
            </a:r>
            <a:r>
              <a:rPr lang="en-US" b="1" dirty="0" smtClean="0">
                <a:solidFill>
                  <a:schemeClr val="tx2"/>
                </a:solidFill>
                <a:latin typeface="Georgia" panose="02040502050405020303" pitchFamily="18" charset="0"/>
              </a:rPr>
              <a:t>: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подпомага се диалога със заинтересованите страни; 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създава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 се </a:t>
            </a:r>
            <a:r>
              <a:rPr lang="bg-BG" dirty="0" smtClean="0">
                <a:solidFill>
                  <a:srgbClr val="FF0000"/>
                </a:solidFill>
                <a:latin typeface="Georgia" panose="02040502050405020303" pitchFamily="18" charset="0"/>
              </a:rPr>
              <a:t>електронна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платформа</a:t>
            </a:r>
            <a:r>
              <a:rPr lang="ru-RU" dirty="0">
                <a:solidFill>
                  <a:schemeClr val="tx2"/>
                </a:solidFill>
                <a:latin typeface="Georgia" panose="02040502050405020303" pitchFamily="18" charset="0"/>
              </a:rPr>
              <a:t>, чрез която те ще могат да представят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дейността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Georgia" panose="02040502050405020303" pitchFamily="18" charset="0"/>
              </a:rPr>
              <a:t>си пред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заинтересованите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Georgia" panose="02040502050405020303" pitchFamily="18" charset="0"/>
              </a:rPr>
              <a:t>лица с цел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бъдещи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партньорства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Georgia" panose="02040502050405020303" pitchFamily="18" charset="0"/>
              </a:rPr>
              <a:t>и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съвместна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Georgia" panose="02040502050405020303" pitchFamily="18" charset="0"/>
              </a:rPr>
              <a:t>дейност</a:t>
            </a:r>
            <a:endParaRPr lang="bg-BG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5000" dirty="0" smtClean="0"/>
              <a:t>Насърчителни мерки</a:t>
            </a:r>
            <a:endParaRPr lang="bg-BG" sz="5000" dirty="0"/>
          </a:p>
        </p:txBody>
      </p:sp>
    </p:spTree>
    <p:extLst>
      <p:ext uri="{BB962C8B-B14F-4D97-AF65-F5344CB8AC3E}">
        <p14:creationId xmlns:p14="http://schemas.microsoft.com/office/powerpoint/2010/main" val="405674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bg-BG" dirty="0" smtClean="0">
                <a:solidFill>
                  <a:schemeClr val="tx2"/>
                </a:solidFill>
              </a:rPr>
              <a:t>Панел за дигитална търговия на продукти на социални предприятия – принципите на колективното пазаруване</a:t>
            </a:r>
          </a:p>
          <a:p>
            <a:pPr algn="just"/>
            <a:r>
              <a:rPr lang="bg-BG" dirty="0" smtClean="0">
                <a:solidFill>
                  <a:schemeClr val="tx2"/>
                </a:solidFill>
              </a:rPr>
              <a:t>Панел за обучение и разпространение на знания</a:t>
            </a:r>
          </a:p>
          <a:p>
            <a:pPr algn="just"/>
            <a:r>
              <a:rPr lang="bg-BG" dirty="0" smtClean="0">
                <a:solidFill>
                  <a:schemeClr val="tx2"/>
                </a:solidFill>
              </a:rPr>
              <a:t>Регистри – на СП, профили на работодателите и уязвимите лица</a:t>
            </a:r>
          </a:p>
          <a:p>
            <a:pPr algn="just"/>
            <a:r>
              <a:rPr lang="bg-BG" dirty="0" smtClean="0">
                <a:solidFill>
                  <a:schemeClr val="tx2"/>
                </a:solidFill>
              </a:rPr>
              <a:t>Панел за търговия и инвестиции (Социална борса –социални финансови продукти)</a:t>
            </a:r>
          </a:p>
          <a:p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4400" dirty="0" smtClean="0"/>
              <a:t>Елементи на </a:t>
            </a:r>
            <a:r>
              <a:rPr lang="bg-BG" sz="4400" dirty="0" smtClean="0">
                <a:solidFill>
                  <a:srgbClr val="FF0000"/>
                </a:solidFill>
              </a:rPr>
              <a:t>електронната платформата</a:t>
            </a:r>
            <a:endParaRPr lang="bg-BG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10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132856"/>
            <a:ext cx="8280920" cy="4536504"/>
          </a:xfrm>
        </p:spPr>
        <p:txBody>
          <a:bodyPr>
            <a:normAutofit lnSpcReduction="10000"/>
          </a:bodyPr>
          <a:lstStyle/>
          <a:p>
            <a:pPr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осигуряване достъп до </a:t>
            </a: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електронната платформа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;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endParaRPr lang="bg-BG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разработват </a:t>
            </a: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механизми и програми за подкрепа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на социалното предприемачество, насочени към развитие на регионалните аспекти на социалната и солидарна икономика чрез включване на мерки в нормативните документи, свързани с развитието на общината;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endParaRPr lang="bg-BG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различни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форми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на </a:t>
            </a: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сътрудничество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;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endParaRPr lang="ru-RU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с решение на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Общинския съвет</a:t>
            </a:r>
            <a:endParaRPr lang="ru-RU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157592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bg-BG" sz="3600" dirty="0" smtClean="0">
                <a:latin typeface="Georgia" panose="02040502050405020303" pitchFamily="18" charset="0"/>
              </a:rPr>
              <a:t>Органите </a:t>
            </a:r>
            <a:r>
              <a:rPr lang="bg-BG" sz="3600" dirty="0">
                <a:latin typeface="Georgia" panose="02040502050405020303" pitchFamily="18" charset="0"/>
              </a:rPr>
              <a:t>на местното самоуправление </a:t>
            </a:r>
            <a:r>
              <a:rPr lang="bg-BG" sz="3600" dirty="0" smtClean="0">
                <a:latin typeface="Georgia" panose="02040502050405020303" pitchFamily="18" charset="0"/>
              </a:rPr>
              <a:t>насърчават субектите на ССИ чрез:</a:t>
            </a:r>
            <a:endParaRPr lang="bg-BG" sz="3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74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060848"/>
            <a:ext cx="7745505" cy="4797152"/>
          </a:xfrm>
        </p:spPr>
        <p:txBody>
          <a:bodyPr>
            <a:normAutofit/>
          </a:bodyPr>
          <a:lstStyle/>
          <a:p>
            <a:pPr lvl="0" algn="just"/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помощ при търсенето на специализирано финансиране за дейността им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;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lvl="0" algn="just"/>
            <a:endParaRPr lang="bg-BG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lvl="0"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национални 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обучителни програми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 за развитие на управленския им капацитет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;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lvl="0" algn="just"/>
            <a:endParaRPr lang="bg-BG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lvl="0"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Създава се </a:t>
            </a: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отличителна </a:t>
            </a:r>
            <a:r>
              <a:rPr lang="bg-B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сертификатна</a:t>
            </a: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марка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за социалните предприятия, техните стоки или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услуги и се предоставя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за безвъзмездно ползване от социалните предприятия, вписани в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Регистъра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на социалните предприятия в Република България</a:t>
            </a:r>
            <a:r>
              <a:rPr lang="ru-RU" dirty="0">
                <a:solidFill>
                  <a:schemeClr val="tx2"/>
                </a:solidFill>
                <a:latin typeface="Georgia" panose="02040502050405020303" pitchFamily="18" charset="0"/>
              </a:rPr>
              <a:t>.</a:t>
            </a:r>
            <a:endParaRPr lang="bg-BG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570156"/>
            <a:ext cx="7128792" cy="1054250"/>
          </a:xfrm>
        </p:spPr>
        <p:txBody>
          <a:bodyPr>
            <a:noAutofit/>
          </a:bodyPr>
          <a:lstStyle/>
          <a:p>
            <a:pPr algn="ctr"/>
            <a:r>
              <a:rPr lang="bg-BG" sz="4400" dirty="0" smtClean="0">
                <a:latin typeface="Georgia" panose="02040502050405020303" pitchFamily="18" charset="0"/>
              </a:rPr>
              <a:t>Насърчителни мерки за социалните предприятия</a:t>
            </a:r>
            <a:endParaRPr lang="bg-BG" sz="4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4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tdemireva\Desktop\Mar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09224"/>
            <a:ext cx="6743869" cy="390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950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solidFill>
                  <a:schemeClr val="tx2"/>
                </a:solidFill>
              </a:rPr>
              <a:t>На 18.12.2018 г. МТСП </a:t>
            </a:r>
            <a:r>
              <a:rPr lang="bg-BG" dirty="0" smtClean="0">
                <a:solidFill>
                  <a:schemeClr val="tx2"/>
                </a:solidFill>
              </a:rPr>
              <a:t>откри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процедура по регистрация на </a:t>
            </a:r>
            <a:r>
              <a:rPr lang="bg-BG" dirty="0" smtClean="0">
                <a:solidFill>
                  <a:schemeClr val="tx2"/>
                </a:solidFill>
              </a:rPr>
              <a:t>сертификатната марка в Патентното ведомство на Р България. Сертификатната марка  „Продукт на социално предприятие“ беше одобрена и на 24.07.2019 г. МТСП получи свидетелство за регистрация на сертификатната марка под Рег. № 106182 за класове на стоките и/или услугите: 35, 36, 41 и 45.</a:t>
            </a:r>
            <a:endParaRPr lang="bg-B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281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349005"/>
          </a:xfrm>
        </p:spPr>
        <p:txBody>
          <a:bodyPr>
            <a:normAutofit/>
          </a:bodyPr>
          <a:lstStyle/>
          <a:p>
            <a:pPr algn="just"/>
            <a:r>
              <a:rPr lang="bg-BG" dirty="0" smtClean="0">
                <a:solidFill>
                  <a:schemeClr val="tx2"/>
                </a:solidFill>
              </a:rPr>
              <a:t>Възмездно </a:t>
            </a:r>
            <a:r>
              <a:rPr lang="bg-BG" dirty="0">
                <a:solidFill>
                  <a:schemeClr val="tx2"/>
                </a:solidFill>
              </a:rPr>
              <a:t>учредяване в тяхна полза за развитието на социалните им цели на 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на строеж върху имоти – частна общинска собственост без търг или конкурс след решение на общинския съвет</a:t>
            </a:r>
            <a:r>
              <a:rPr lang="bg-BG" dirty="0">
                <a:solidFill>
                  <a:schemeClr val="tx2"/>
                </a:solidFill>
              </a:rPr>
              <a:t>, прието с мнозинство повече от половината от общия брой на съветниците, не по-малко от шест месеца след постъпването на заявлението на социалното предприятие, по ред, определен в наредбата по чл. 8, ал. 2 от Закона за общинската собственост.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70156"/>
            <a:ext cx="8424936" cy="1202660"/>
          </a:xfrm>
        </p:spPr>
        <p:txBody>
          <a:bodyPr>
            <a:noAutofit/>
          </a:bodyPr>
          <a:lstStyle/>
          <a:p>
            <a:pPr algn="ctr"/>
            <a:r>
              <a:rPr lang="bg-BG" sz="4000" dirty="0" smtClean="0">
                <a:latin typeface="Georgia" panose="02040502050405020303" pitchFamily="18" charset="0"/>
              </a:rPr>
              <a:t>Насърчителни мерки за</a:t>
            </a:r>
            <a:r>
              <a:rPr lang="bg-BG" sz="4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 социалните </a:t>
            </a:r>
            <a:r>
              <a:rPr lang="bg-BG" sz="4000" dirty="0">
                <a:solidFill>
                  <a:srgbClr val="FF0000"/>
                </a:solidFill>
                <a:latin typeface="Georgia" panose="02040502050405020303" pitchFamily="18" charset="0"/>
              </a:rPr>
              <a:t>предприятия клас А+ </a:t>
            </a:r>
          </a:p>
        </p:txBody>
      </p:sp>
    </p:spTree>
    <p:extLst>
      <p:ext uri="{BB962C8B-B14F-4D97-AF65-F5344CB8AC3E}">
        <p14:creationId xmlns:p14="http://schemas.microsoft.com/office/powerpoint/2010/main" val="36373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bg-BG" dirty="0">
                <a:solidFill>
                  <a:schemeClr val="tx2"/>
                </a:solidFill>
              </a:rPr>
              <a:t>В</a:t>
            </a:r>
            <a:r>
              <a:rPr lang="bg-BG" dirty="0" smtClean="0">
                <a:solidFill>
                  <a:schemeClr val="tx2"/>
                </a:solidFill>
              </a:rPr>
              <a:t>ъзмездно </a:t>
            </a:r>
            <a:r>
              <a:rPr lang="bg-BG" dirty="0">
                <a:solidFill>
                  <a:schemeClr val="tx2"/>
                </a:solidFill>
              </a:rPr>
              <a:t>учредяване в тяхна полза за постигането на социалните им цели на 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на ползване върху имоти и вещи – частна общинска собственост без търг или конкурс след решение на общинския съвет</a:t>
            </a:r>
            <a:r>
              <a:rPr lang="bg-BG" dirty="0">
                <a:solidFill>
                  <a:schemeClr val="tx2"/>
                </a:solidFill>
              </a:rPr>
              <a:t>, прието не по-малко от шест месеца след постъпването на заявлението на социалното предприятие,  по ред, определен в наредбата по чл. 8, ал. 2 от Закона за общинската собственост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70156"/>
            <a:ext cx="8712968" cy="1202660"/>
          </a:xfrm>
        </p:spPr>
        <p:txBody>
          <a:bodyPr>
            <a:noAutofit/>
          </a:bodyPr>
          <a:lstStyle/>
          <a:p>
            <a:pPr algn="ctr"/>
            <a:r>
              <a:rPr lang="bg-BG" sz="4000" dirty="0" smtClean="0">
                <a:latin typeface="Georgia" panose="02040502050405020303" pitchFamily="18" charset="0"/>
              </a:rPr>
              <a:t>Насърчителни мерки за</a:t>
            </a:r>
            <a:r>
              <a:rPr lang="bg-BG" sz="4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 социалните предприятия клас А+ </a:t>
            </a:r>
            <a:endParaRPr lang="bg-BG" sz="40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3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564904"/>
            <a:ext cx="7745505" cy="3561258"/>
          </a:xfrm>
        </p:spPr>
        <p:txBody>
          <a:bodyPr/>
          <a:lstStyle/>
          <a:p>
            <a:pPr algn="just"/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Ф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инансово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подпомагане за обучение за повишаване на професионална квалификация на уязвими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лица по трудово правоотношение,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наети от социални предприятия клас А+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70156"/>
            <a:ext cx="8424936" cy="1054250"/>
          </a:xfrm>
        </p:spPr>
        <p:txBody>
          <a:bodyPr>
            <a:noAutofit/>
          </a:bodyPr>
          <a:lstStyle/>
          <a:p>
            <a:r>
              <a:rPr lang="bg-BG" sz="4000" dirty="0">
                <a:latin typeface="Georgia" panose="02040502050405020303" pitchFamily="18" charset="0"/>
              </a:rPr>
              <a:t>Насърчителни мерки за </a:t>
            </a:r>
            <a:r>
              <a:rPr lang="bg-BG" sz="4000" dirty="0">
                <a:solidFill>
                  <a:srgbClr val="FF0000"/>
                </a:solidFill>
                <a:latin typeface="Georgia" panose="02040502050405020303" pitchFamily="18" charset="0"/>
              </a:rPr>
              <a:t>социалните предприятия клас А</a:t>
            </a:r>
            <a:r>
              <a:rPr lang="ru-RU" sz="4000" dirty="0">
                <a:solidFill>
                  <a:srgbClr val="FF0000"/>
                </a:solidFill>
                <a:latin typeface="Georgia" panose="02040502050405020303" pitchFamily="18" charset="0"/>
              </a:rPr>
              <a:t>+ </a:t>
            </a:r>
            <a:endParaRPr lang="bg-BG" sz="40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4100" name="Picture 4" descr="C:\Users\ekamenova\Desktop\obuchenieto-po-softuerno-inzhenerstvo-v-bsu-stava-bezplatn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4509120"/>
            <a:ext cx="2933534" cy="195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41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fontAlgn="ctr">
              <a:buNone/>
            </a:pPr>
            <a:r>
              <a:rPr lang="bg-B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 </a:t>
            </a:r>
            <a:r>
              <a:rPr lang="bg-B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правилника се уреждат</a:t>
            </a:r>
            <a:r>
              <a:rPr lang="bg-B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:</a:t>
            </a:r>
            <a:endParaRPr lang="bg-BG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fontAlgn="ctr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условията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и редът за </a:t>
            </a:r>
            <a:r>
              <a:rPr lang="bg-BG" dirty="0">
                <a:solidFill>
                  <a:srgbClr val="FF0000"/>
                </a:solidFill>
                <a:latin typeface="Georgia" panose="02040502050405020303" pitchFamily="18" charset="0"/>
              </a:rPr>
              <a:t>вписване </a:t>
            </a:r>
            <a:r>
              <a:rPr lang="bg-BG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 </a:t>
            </a:r>
            <a:r>
              <a:rPr lang="bg-BG" dirty="0">
                <a:solidFill>
                  <a:srgbClr val="FF0000"/>
                </a:solidFill>
                <a:latin typeface="Georgia" panose="02040502050405020303" pitchFamily="18" charset="0"/>
              </a:rPr>
              <a:t>и заличаване от Регистъра на социалните предприятия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;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fontAlgn="ctr"/>
            <a:endParaRPr lang="bg-BG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условията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и редът за отпускане на </a:t>
            </a:r>
            <a:r>
              <a:rPr lang="bg-BG" dirty="0">
                <a:solidFill>
                  <a:srgbClr val="FF0000"/>
                </a:solidFill>
                <a:latin typeface="Georgia" panose="02040502050405020303" pitchFamily="18" charset="0"/>
              </a:rPr>
              <a:t>средства за обучение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за повишаване на професионалната квалификация на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лицата,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наети от социални предприятия клас А+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440160"/>
          </a:xfrm>
        </p:spPr>
        <p:txBody>
          <a:bodyPr/>
          <a:lstStyle/>
          <a:p>
            <a:r>
              <a:rPr lang="bg-BG" sz="4400" dirty="0" smtClean="0">
                <a:latin typeface="Georgia" panose="02040502050405020303" pitchFamily="18" charset="0"/>
              </a:rPr>
              <a:t>Правилник за прилагане </a:t>
            </a:r>
            <a:r>
              <a:rPr lang="en-US" sz="4400" dirty="0" smtClean="0">
                <a:latin typeface="Georgia" panose="02040502050405020303" pitchFamily="18" charset="0"/>
              </a:rPr>
              <a:t/>
            </a:r>
            <a:br>
              <a:rPr lang="en-US" sz="4400" dirty="0" smtClean="0">
                <a:latin typeface="Georgia" panose="02040502050405020303" pitchFamily="18" charset="0"/>
              </a:rPr>
            </a:br>
            <a:r>
              <a:rPr lang="bg-BG" sz="2800" dirty="0" smtClean="0">
                <a:latin typeface="Georgia" panose="02040502050405020303" pitchFamily="18" charset="0"/>
              </a:rPr>
              <a:t>на Закона на предприятията на социалната и солидарна икономика</a:t>
            </a:r>
            <a:r>
              <a:rPr lang="en-US" sz="2800" dirty="0" smtClean="0">
                <a:latin typeface="Georgia" panose="02040502050405020303" pitchFamily="18" charset="0"/>
              </a:rPr>
              <a:t/>
            </a:r>
            <a:br>
              <a:rPr lang="en-US" sz="2800" dirty="0" smtClean="0">
                <a:latin typeface="Georgia" panose="02040502050405020303" pitchFamily="18" charset="0"/>
              </a:rPr>
            </a:br>
            <a:r>
              <a:rPr lang="ru-RU" sz="1800" dirty="0">
                <a:latin typeface="Georgia" panose="02040502050405020303" pitchFamily="18" charset="0"/>
              </a:rPr>
              <a:t>(ДВ </a:t>
            </a:r>
            <a:r>
              <a:rPr lang="ru-RU" sz="1800" dirty="0" err="1">
                <a:latin typeface="Georgia" panose="02040502050405020303" pitchFamily="18" charset="0"/>
              </a:rPr>
              <a:t>бр</a:t>
            </a:r>
            <a:r>
              <a:rPr lang="ru-RU" sz="1800" dirty="0">
                <a:latin typeface="Georgia" panose="02040502050405020303" pitchFamily="18" charset="0"/>
              </a:rPr>
              <a:t>. 40 от 17.05.2019 г.)</a:t>
            </a:r>
            <a:endParaRPr lang="bg-BG" sz="1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7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157192"/>
          </a:xfrm>
        </p:spPr>
        <p:txBody>
          <a:bodyPr>
            <a:normAutofit fontScale="92500"/>
          </a:bodyPr>
          <a:lstStyle/>
          <a:p>
            <a:endParaRPr lang="bg-BG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b="1" dirty="0" smtClean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Специфична </a:t>
            </a:r>
            <a:r>
              <a:rPr lang="bg-BG" b="1" dirty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форма</a:t>
            </a:r>
            <a:r>
              <a:rPr lang="bg-BG" b="1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на предприемачество, която е насочена към намиране на решения на обществени, социални или екологични нужди, които не могат да бъдат решени само с пазарни или административни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механизми</a:t>
            </a:r>
            <a:r>
              <a:rPr lang="en-US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.</a:t>
            </a:r>
            <a:endParaRPr lang="bg-BG" dirty="0" smtClean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r>
              <a:rPr lang="bg-BG" b="1" dirty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Основен принцип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е постигането на цел в обществена полза и в интерес на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участниците</a:t>
            </a:r>
            <a:r>
              <a:rPr lang="en-US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.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bg-BG" b="1" dirty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Цялостната идея на социалната </a:t>
            </a:r>
            <a:r>
              <a:rPr lang="bg-BG" b="1" dirty="0" smtClean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и солидарна икономика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и предприемачество е да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подпомогне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нуждаещите се и хората в неравностойно положение в даден момент, да засили чувството за общност и единство и даде възможност на креативни хора да развиват алтернативни бизнес начинания, които едновременно да носят печалба и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добавена,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социално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измерима,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стойност за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обществото</a:t>
            </a:r>
            <a:r>
              <a:rPr lang="en-US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.</a:t>
            </a:r>
            <a:endParaRPr lang="bg-BG" dirty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440160"/>
          </a:xfrm>
        </p:spPr>
        <p:txBody>
          <a:bodyPr>
            <a:noAutofit/>
          </a:bodyPr>
          <a:lstStyle/>
          <a:p>
            <a:pPr algn="ctr"/>
            <a:r>
              <a:rPr lang="bg-BG" sz="4000" dirty="0" smtClean="0">
                <a:latin typeface="Georgia" panose="02040502050405020303" pitchFamily="18" charset="0"/>
              </a:rPr>
              <a:t>Базисна идея и разбиране за социалната и солидарна икономика?</a:t>
            </a:r>
            <a:endParaRPr lang="bg-BG" sz="4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69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урежда начина за </a:t>
            </a:r>
            <a:r>
              <a:rPr lang="bg-BG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определяне на социалната добавена стойност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, произвеждана 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от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дейността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Georgia" panose="02040502050405020303" pitchFamily="18" charset="0"/>
              </a:rPr>
              <a:t>на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социалните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 предприятия,</a:t>
            </a:r>
            <a:r>
              <a:rPr lang="en-US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чрез </a:t>
            </a:r>
            <a:r>
              <a:rPr lang="bg-BG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количествени и качествени индикатори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за оценка</a:t>
            </a:r>
            <a:r>
              <a:rPr lang="en-US" dirty="0" smtClean="0">
                <a:solidFill>
                  <a:schemeClr val="tx2"/>
                </a:solidFill>
                <a:latin typeface="Georgia" panose="02040502050405020303" pitchFamily="18" charset="0"/>
              </a:rPr>
              <a:t>;</a:t>
            </a:r>
          </a:p>
          <a:p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представлява </a:t>
            </a:r>
            <a:r>
              <a:rPr lang="bg-BG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механизъм за оценка на социалните ефекти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 от дейността </a:t>
            </a:r>
            <a:r>
              <a:rPr lang="ru-RU" dirty="0" smtClean="0">
                <a:solidFill>
                  <a:schemeClr val="tx2"/>
                </a:solidFill>
                <a:latin typeface="Georgia" panose="02040502050405020303" pitchFamily="18" charset="0"/>
              </a:rPr>
              <a:t>на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предприятията и последиците от тях за широк кръг от заинтересовани субекти, както и преките ползи за обществото и общностите, където социалните предприятия реализират своята дейност.</a:t>
            </a:r>
            <a:endParaRPr lang="bg-BG" dirty="0">
              <a:solidFill>
                <a:schemeClr val="tx2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064896" cy="1054250"/>
          </a:xfrm>
        </p:spPr>
        <p:txBody>
          <a:bodyPr/>
          <a:lstStyle/>
          <a:p>
            <a:r>
              <a:rPr lang="ru-RU" sz="4000" dirty="0">
                <a:latin typeface="Georgia" panose="02040502050405020303" pitchFamily="18" charset="0"/>
              </a:rPr>
              <a:t>Методика за оценка </a:t>
            </a:r>
            <a:r>
              <a:rPr lang="ru-RU" sz="4000" dirty="0" smtClean="0">
                <a:latin typeface="Georgia" panose="02040502050405020303" pitchFamily="18" charset="0"/>
              </a:rPr>
              <a:t>на </a:t>
            </a:r>
            <a:r>
              <a:rPr lang="en-US" sz="4000" dirty="0">
                <a:latin typeface="Georgia" panose="02040502050405020303" pitchFamily="18" charset="0"/>
              </a:rPr>
              <a:t/>
            </a:r>
            <a:br>
              <a:rPr lang="en-US" sz="4000" dirty="0">
                <a:latin typeface="Georgia" panose="02040502050405020303" pitchFamily="18" charset="0"/>
              </a:rPr>
            </a:br>
            <a:r>
              <a:rPr lang="bg-BG" sz="4000" dirty="0" smtClean="0">
                <a:latin typeface="Georgia" panose="02040502050405020303" pitchFamily="18" charset="0"/>
              </a:rPr>
              <a:t>социалната</a:t>
            </a:r>
            <a:r>
              <a:rPr lang="en-US" sz="4000" dirty="0" smtClean="0">
                <a:latin typeface="Georgia" panose="02040502050405020303" pitchFamily="18" charset="0"/>
              </a:rPr>
              <a:t> </a:t>
            </a:r>
            <a:r>
              <a:rPr lang="bg-BG" sz="4000" dirty="0" smtClean="0">
                <a:latin typeface="Georgia" panose="02040502050405020303" pitchFamily="18" charset="0"/>
              </a:rPr>
              <a:t>добавена</a:t>
            </a:r>
            <a:r>
              <a:rPr lang="ru-RU" sz="4000" dirty="0" smtClean="0">
                <a:latin typeface="Georgia" panose="02040502050405020303" pitchFamily="18" charset="0"/>
              </a:rPr>
              <a:t> </a:t>
            </a:r>
            <a:r>
              <a:rPr lang="bg-BG" sz="4000" dirty="0" smtClean="0">
                <a:latin typeface="Georgia" panose="02040502050405020303" pitchFamily="18" charset="0"/>
              </a:rPr>
              <a:t>стойност</a:t>
            </a:r>
            <a:endParaRPr lang="bg-BG" sz="4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77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За да бъде определена социалната добавена стойност, произвеждана от дейността на социалните предприятия е използван подход на </a:t>
            </a:r>
            <a:r>
              <a:rPr lang="bg-BG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комбинация от числови данни и текст.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</a:p>
          <a:p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Чрез </a:t>
            </a:r>
            <a:r>
              <a:rPr lang="bg-BG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точкова система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се определя наличието или липсата на социална добавена стойност, като събраната информация ще бъде използвана за статистически цели. </a:t>
            </a:r>
            <a:endParaRPr lang="bg-BG" dirty="0">
              <a:solidFill>
                <a:schemeClr val="tx2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56263" cy="1054250"/>
          </a:xfrm>
        </p:spPr>
        <p:txBody>
          <a:bodyPr/>
          <a:lstStyle/>
          <a:p>
            <a:r>
              <a:rPr lang="ru-RU" sz="3200" dirty="0">
                <a:latin typeface="Georgia" panose="02040502050405020303" pitchFamily="18" charset="0"/>
              </a:rPr>
              <a:t>КРИТЕРИИ ЗА ОПРЕДЕЛЯНЕ НА СОЦИАЛНАТА ДОБАВЕНА СТОЙНОСТ</a:t>
            </a:r>
            <a:endParaRPr lang="bg-BG" sz="32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486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bg-BG" dirty="0" smtClean="0"/>
          </a:p>
          <a:p>
            <a:pPr marL="0" indent="0" algn="ctr">
              <a:buNone/>
            </a:pPr>
            <a:r>
              <a:rPr lang="bg-BG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bg-BG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имаме проспериращо общество в България е необходим не само икономически напредък, но и сплотеност, споделен интерес, сигурност, законност и ред</a:t>
            </a:r>
            <a:r>
              <a:rPr lang="bg-BG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bg-BG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bg-BG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bg-BG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bg-BG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Когато </a:t>
            </a:r>
            <a:r>
              <a:rPr lang="bg-BG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 задоволяват потребностите и на малката общност и индивидите, когато се обърнем към доброто, към възраждане на духовността,  културата, ценностите, можем да очакваме промяна за цялото общество.</a:t>
            </a:r>
          </a:p>
          <a:p>
            <a:endParaRPr lang="bg-BG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" y="548680"/>
            <a:ext cx="9134729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8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92896"/>
            <a:ext cx="8219256" cy="3831704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Въвежда легални </a:t>
            </a:r>
            <a:r>
              <a:rPr lang="bg-BG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дефиниции; </a:t>
            </a:r>
          </a:p>
          <a:p>
            <a:r>
              <a:rPr lang="bg-BG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Посочва</a:t>
            </a:r>
            <a:r>
              <a:rPr lang="bg-BG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субектите на ССИ</a:t>
            </a:r>
            <a:r>
              <a:rPr lang="bg-BG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Извежда </a:t>
            </a:r>
            <a:r>
              <a:rPr lang="bg-BG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насърчителни мерки</a:t>
            </a:r>
            <a:r>
              <a:rPr lang="bg-BG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Води до </a:t>
            </a:r>
            <a:r>
              <a:rPr lang="bg-BG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подобряване на статистическата информация</a:t>
            </a:r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;</a:t>
            </a:r>
            <a:endParaRPr lang="bg-BG" sz="2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Обосновава категориите социални предприятия и уязвими групи лица </a:t>
            </a:r>
            <a:r>
              <a:rPr lang="bg-BG" sz="28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 обхвата на социалното предприемачество;</a:t>
            </a:r>
          </a:p>
          <a:p>
            <a:endParaRPr lang="bg-BG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 smtClean="0"/>
          </a:p>
          <a:p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1435766"/>
          </a:xfrm>
        </p:spPr>
        <p:txBody>
          <a:bodyPr>
            <a:noAutofit/>
          </a:bodyPr>
          <a:lstStyle/>
          <a:p>
            <a:pPr algn="ctr"/>
            <a:r>
              <a:rPr lang="bg-BG" sz="36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Принос на </a:t>
            </a:r>
            <a:r>
              <a:rPr lang="ru-RU" sz="36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Закон</a:t>
            </a:r>
            <a:r>
              <a:rPr lang="bg-BG" sz="36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а</a:t>
            </a:r>
            <a:r>
              <a:rPr lang="ru-RU" sz="36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Georgia" panose="02040502050405020303" pitchFamily="18" charset="0"/>
                <a:cs typeface="Times New Roman" panose="02020603050405020304" pitchFamily="18" charset="0"/>
              </a:rPr>
              <a:t>за </a:t>
            </a:r>
            <a:r>
              <a:rPr lang="bg-BG" sz="36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предприятията</a:t>
            </a:r>
            <a:r>
              <a:rPr lang="ru-RU" sz="36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Georgia" panose="02040502050405020303" pitchFamily="18" charset="0"/>
                <a:cs typeface="Times New Roman" panose="02020603050405020304" pitchFamily="18" charset="0"/>
              </a:rPr>
              <a:t>на </a:t>
            </a:r>
            <a:r>
              <a:rPr lang="bg-BG" sz="36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социалната</a:t>
            </a:r>
            <a:r>
              <a:rPr lang="ru-RU" sz="36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Georgia" panose="02040502050405020303" pitchFamily="18" charset="0"/>
                <a:cs typeface="Times New Roman" panose="02020603050405020304" pitchFamily="18" charset="0"/>
              </a:rPr>
              <a:t>и солидарна </a:t>
            </a:r>
            <a:r>
              <a:rPr lang="bg-BG" sz="36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икономика</a:t>
            </a:r>
            <a:endParaRPr lang="bg-BG" sz="3600" dirty="0"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EKamenova\Presentation\Presentatin Seconomy\pics\php0in5qk_800x 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88839"/>
            <a:ext cx="2496280" cy="1562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39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5013176"/>
          </a:xfrm>
        </p:spPr>
        <p:txBody>
          <a:bodyPr>
            <a:normAutofit lnSpcReduction="10000"/>
          </a:bodyPr>
          <a:lstStyle/>
          <a:p>
            <a:pPr lvl="0"/>
            <a:endParaRPr lang="bg-BG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bg-BG" dirty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0"/>
            <a:r>
              <a:rPr lang="bg-BG" b="1" dirty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Цел:</a:t>
            </a:r>
            <a:r>
              <a:rPr lang="bg-BG" dirty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Развитието на социалната и солидарна икономика като стопански отрасъл със специални правила:	</a:t>
            </a:r>
            <a:endParaRPr lang="bg-BG" dirty="0" smtClean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0"/>
            <a:endParaRPr lang="bg-BG" dirty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bg-BG" sz="2600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Подобряване достъпа до заетост и обучение</a:t>
            </a:r>
            <a:r>
              <a:rPr lang="bg-BG" sz="26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>
              <a:buNone/>
            </a:pPr>
            <a:endParaRPr lang="bg-BG" dirty="0" smtClean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bg-BG" sz="26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Оказване подкрепа на уязвимите групи от обществото за социално включване и самостоятелен живот;</a:t>
            </a:r>
          </a:p>
          <a:p>
            <a:pPr lvl="0"/>
            <a:endParaRPr lang="bg-BG" dirty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bg-BG" sz="2600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Намаляване на социалното </a:t>
            </a:r>
            <a:r>
              <a:rPr lang="bg-BG" sz="26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неравенство</a:t>
            </a:r>
            <a:r>
              <a:rPr lang="en-US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.</a:t>
            </a:r>
            <a:endParaRPr lang="bg-BG" dirty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44016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Georgia" panose="02040502050405020303" pitchFamily="18" charset="0"/>
              </a:rPr>
              <a:t>Закон за </a:t>
            </a:r>
            <a:r>
              <a:rPr lang="bg-BG" sz="3600" dirty="0" smtClean="0">
                <a:latin typeface="Georgia" panose="02040502050405020303" pitchFamily="18" charset="0"/>
              </a:rPr>
              <a:t>предприятията</a:t>
            </a:r>
            <a:r>
              <a:rPr lang="ru-RU" sz="3600" dirty="0" smtClean="0">
                <a:latin typeface="Georgia" panose="02040502050405020303" pitchFamily="18" charset="0"/>
              </a:rPr>
              <a:t> на </a:t>
            </a:r>
            <a:r>
              <a:rPr lang="bg-BG" sz="3600" dirty="0" smtClean="0">
                <a:latin typeface="Georgia" panose="02040502050405020303" pitchFamily="18" charset="0"/>
              </a:rPr>
              <a:t>социалната</a:t>
            </a:r>
            <a:r>
              <a:rPr lang="ru-RU" sz="3600" dirty="0" smtClean="0">
                <a:latin typeface="Georgia" panose="02040502050405020303" pitchFamily="18" charset="0"/>
              </a:rPr>
              <a:t> и солидарна </a:t>
            </a:r>
            <a:r>
              <a:rPr lang="bg-BG" sz="3600" dirty="0" smtClean="0">
                <a:latin typeface="Georgia" panose="02040502050405020303" pitchFamily="18" charset="0"/>
              </a:rPr>
              <a:t>икономика(ЗПССИ)</a:t>
            </a:r>
            <a:r>
              <a:rPr lang="en-US" sz="3600" dirty="0" smtClean="0">
                <a:latin typeface="Georgia" panose="02040502050405020303" pitchFamily="18" charset="0"/>
              </a:rPr>
              <a:t/>
            </a:r>
            <a:br>
              <a:rPr lang="en-US" sz="3600" dirty="0" smtClean="0">
                <a:latin typeface="Georgia" panose="02040502050405020303" pitchFamily="18" charset="0"/>
              </a:rPr>
            </a:br>
            <a:r>
              <a:rPr lang="ru-RU" sz="2000" dirty="0">
                <a:latin typeface="Georgia" panose="02040502050405020303" pitchFamily="18" charset="0"/>
              </a:rPr>
              <a:t>(ДВ </a:t>
            </a:r>
            <a:r>
              <a:rPr lang="ru-RU" sz="2000" dirty="0" err="1">
                <a:latin typeface="Georgia" panose="02040502050405020303" pitchFamily="18" charset="0"/>
              </a:rPr>
              <a:t>бр</a:t>
            </a:r>
            <a:r>
              <a:rPr lang="ru-RU" sz="2000" dirty="0">
                <a:latin typeface="Georgia" panose="02040502050405020303" pitchFamily="18" charset="0"/>
              </a:rPr>
              <a:t>. 91 от 02.11.2018 г.)</a:t>
            </a:r>
            <a:endParaRPr lang="bg-BG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51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EKamenova\Presentation\Presentatin Seconomy\pics\Soci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6" y="0"/>
            <a:ext cx="3750816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196752"/>
            <a:ext cx="7745505" cy="5472608"/>
          </a:xfrm>
        </p:spPr>
        <p:txBody>
          <a:bodyPr>
            <a:normAutofit fontScale="92500" lnSpcReduction="10000"/>
          </a:bodyPr>
          <a:lstStyle/>
          <a:p>
            <a:pPr lvl="0"/>
            <a:endParaRPr lang="bg-BG" dirty="0" smtClean="0"/>
          </a:p>
          <a:p>
            <a:pPr lvl="0"/>
            <a:endParaRPr lang="bg-BG" dirty="0"/>
          </a:p>
          <a:p>
            <a:pPr lvl="0"/>
            <a:endParaRPr lang="bg-BG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bg-BG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Субекти</a:t>
            </a:r>
            <a:r>
              <a:rPr lang="bg-BG" b="1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кооперациите, юридическите лица с нестопанска </a:t>
            </a:r>
            <a:r>
              <a:rPr lang="ru-RU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цел в </a:t>
            </a:r>
            <a:r>
              <a:rPr lang="bg-BG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обществена</a:t>
            </a:r>
            <a:r>
              <a:rPr lang="ru-RU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полза</a:t>
            </a:r>
            <a:r>
              <a:rPr lang="ru-RU" b="1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и социалните предприятия. </a:t>
            </a:r>
            <a:endParaRPr lang="en-US" b="1" dirty="0" smtClean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bg-BG" dirty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0"/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Социалните предприятия са 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клас А и клас А</a:t>
            </a: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+.</a:t>
            </a:r>
          </a:p>
          <a:p>
            <a:pPr marL="0" lvl="0" indent="0">
              <a:buNone/>
            </a:pPr>
            <a:endParaRPr lang="bg-B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Социалните предприятия се </a:t>
            </a:r>
            <a:r>
              <a:rPr lang="bg-B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вписват в </a:t>
            </a:r>
            <a:r>
              <a:rPr lang="bg-B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Регистър на социалните предприятия</a:t>
            </a:r>
            <a:r>
              <a:rPr lang="bg-B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Социалното предприятие осъществява своята икономическа дейност като част от персонала са хора от уязвими групи или като печалбата преимуществено се разходва за социална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дейност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lvl="0" indent="0">
              <a:buNone/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6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91264" cy="492252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„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Социално предприятие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“ е предприятие, което независимо от правноорганизационната му форма: 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има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за  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предмет на дейност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производство на стоки или предоставяне на услуги, съчетавайки икономически резултати със социални цели; 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постига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измерима, положителна 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социална добавена стойност</a:t>
            </a:r>
            <a:r>
              <a:rPr lang="bg-BG" dirty="0">
                <a:solidFill>
                  <a:srgbClr val="FF0000"/>
                </a:solidFill>
                <a:latin typeface="Georgia" panose="02040502050405020303" pitchFamily="18" charset="0"/>
              </a:rPr>
              <a:t>;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управлява 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се прозрачно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с участие на членовете, работниците или служителите при вземане на управленски решения; </a:t>
            </a:r>
            <a:endParaRPr lang="en-US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algn="just"/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осъществява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своята </a:t>
            </a:r>
            <a:r>
              <a:rPr lang="bg-B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икономическа дейност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, като част от средносписъчния брой на персонала са лица от уязвими групи </a:t>
            </a:r>
            <a:r>
              <a:rPr lang="bg-BG" dirty="0" smtClean="0">
                <a:solidFill>
                  <a:schemeClr val="tx2"/>
                </a:solidFill>
                <a:latin typeface="Georgia" panose="02040502050405020303" pitchFamily="18" charset="0"/>
              </a:rPr>
              <a:t>или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</a:rPr>
              <a:t>като печалбата преимуществено се разходва за осъществяване на социална дейност и/или социална цел съгласно учредителния му акт или устав.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1" y="570156"/>
            <a:ext cx="6763830" cy="1054250"/>
          </a:xfrm>
        </p:spPr>
        <p:txBody>
          <a:bodyPr>
            <a:normAutofit/>
          </a:bodyPr>
          <a:lstStyle/>
          <a:p>
            <a:pPr algn="ctr"/>
            <a:r>
              <a:rPr lang="bg-BG" dirty="0" smtClean="0">
                <a:latin typeface="Georgia" panose="02040502050405020303" pitchFamily="18" charset="0"/>
              </a:rPr>
              <a:t>Дефиниция </a:t>
            </a:r>
            <a:endParaRPr lang="bg-BG" dirty="0">
              <a:latin typeface="Georgia" panose="02040502050405020303" pitchFamily="18" charset="0"/>
            </a:endParaRPr>
          </a:p>
        </p:txBody>
      </p:sp>
      <p:pic>
        <p:nvPicPr>
          <p:cNvPr id="4" name="Picture 3" descr="D:\EKamenova\Presentation\Presentatin Seconomy\pics\images 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624" y="3385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8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3238" y="0"/>
            <a:ext cx="8640762" cy="68579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хора с трайни увреждания; 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б)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продължително безработни лица, имащи право на месечна социална помощ съгласно Закона за социалното подпомагане и Правилника за прилагането му;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лица до 29 годишна възраст, които нямат предходен професионален опит;	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лица, настанени извън семейството по реда на чл. 26 от Закона за закрила на детето, включително и след прекратяване на настаняването им;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безработни лица над 55 г., които са регистрирани в Дирекция Бюро по труда;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е)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лица, които отглеждат деца с трайни увреждания и получават помощи по чл. 8д от Закона за семейни помощи за деца;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ж)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лица, изтърпели наказание лишаване от свобода за срок не по-кратък от 5 години, ако краят на наказанието е настъпил през последните 3 години от постъпването на работа; 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з)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лица със зависимост към алкохол или наркотични вещества, преминали успешно лечебна или </a:t>
            </a:r>
            <a:r>
              <a:rPr lang="bg-BG" sz="1700" dirty="0" err="1">
                <a:solidFill>
                  <a:schemeClr val="tx2"/>
                </a:solidFill>
                <a:latin typeface="Georgia" panose="02040502050405020303" pitchFamily="18" charset="0"/>
              </a:rPr>
              <a:t>психосоциална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  <a:r>
              <a:rPr lang="bg-BG" sz="1700" dirty="0" err="1">
                <a:solidFill>
                  <a:schemeClr val="tx2"/>
                </a:solidFill>
                <a:latin typeface="Georgia" panose="02040502050405020303" pitchFamily="18" charset="0"/>
              </a:rPr>
              <a:t>рехабилитационна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 програма, през последните 2 години преди постъпване на работа, което се удостоверява чрез документ, издаден от лицата, при които е проведено лечението или </a:t>
            </a:r>
            <a:r>
              <a:rPr lang="bg-BG" sz="1700" dirty="0" err="1">
                <a:solidFill>
                  <a:schemeClr val="tx2"/>
                </a:solidFill>
                <a:latin typeface="Georgia" panose="02040502050405020303" pitchFamily="18" charset="0"/>
              </a:rPr>
              <a:t>психосоциалната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 рехабилитация; 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бездомни лица по смисъла на този закон; 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чужденци, получили закрила в Република България по реда на Закона за убежището </a:t>
            </a:r>
            <a:r>
              <a:rPr lang="bg-BG" sz="1700" dirty="0" smtClean="0">
                <a:solidFill>
                  <a:schemeClr val="tx2"/>
                </a:solidFill>
                <a:latin typeface="Georgia" panose="02040502050405020303" pitchFamily="18" charset="0"/>
              </a:rPr>
              <a:t>и бежанците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през последните 3 години от постъпването им на работа;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л)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лица, получили статут на специална закрила по реда на Закона за борба с трафика на хора; </a:t>
            </a:r>
          </a:p>
          <a:p>
            <a:pPr marL="0" indent="0">
              <a:buNone/>
            </a:pPr>
            <a:r>
              <a:rPr lang="bg-BG" sz="17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м) </a:t>
            </a:r>
            <a:r>
              <a:rPr lang="bg-BG" sz="1700" dirty="0">
                <a:solidFill>
                  <a:schemeClr val="tx2"/>
                </a:solidFill>
                <a:latin typeface="Georgia" panose="02040502050405020303" pitchFamily="18" charset="0"/>
              </a:rPr>
              <a:t>лица, пострадали от домашно насилие по смисъла на Закона за защита от домашното насилие</a:t>
            </a:r>
            <a:r>
              <a:rPr lang="ru-RU" sz="1700" dirty="0">
                <a:solidFill>
                  <a:schemeClr val="tx2"/>
                </a:solidFill>
                <a:latin typeface="Georgia" panose="02040502050405020303" pitchFamily="18" charset="0"/>
              </a:rPr>
              <a:t>.</a:t>
            </a:r>
            <a:endParaRPr lang="bg-BG" sz="1700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endParaRPr lang="bg-BG" sz="1700" dirty="0"/>
          </a:p>
        </p:txBody>
      </p:sp>
    </p:spTree>
    <p:extLst>
      <p:ext uri="{BB962C8B-B14F-4D97-AF65-F5344CB8AC3E}">
        <p14:creationId xmlns:p14="http://schemas.microsoft.com/office/powerpoint/2010/main" val="422542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bg-BG" sz="2400" b="1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Клас А</a:t>
            </a:r>
            <a:r>
              <a:rPr lang="bg-BG" sz="2400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има социална дейност със социално добавена стойност, измерима съгласно Методиката (МТСП). </a:t>
            </a:r>
            <a:endParaRPr lang="bg-BG" sz="2400" dirty="0" smtClean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0"/>
            <a:r>
              <a:rPr lang="bg-BG" sz="24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Финансовият </a:t>
            </a:r>
            <a:r>
              <a:rPr lang="bg-BG" sz="2400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резултат след данъчно облагане се разходва 50% и не по-малко от </a:t>
            </a:r>
            <a:r>
              <a:rPr lang="bg-BG" sz="24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7</a:t>
            </a:r>
            <a:r>
              <a:rPr lang="en-US" sz="24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sz="24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500 </a:t>
            </a:r>
            <a:r>
              <a:rPr lang="bg-BG" sz="2400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лева за социална цел. </a:t>
            </a:r>
            <a:endParaRPr lang="bg-BG" sz="2400" dirty="0" smtClean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lvl="0"/>
            <a:r>
              <a:rPr lang="bg-BG" sz="24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Не </a:t>
            </a:r>
            <a:r>
              <a:rPr lang="bg-BG" sz="2400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по-малко от 30% и не по-малко от 3 </a:t>
            </a:r>
            <a:r>
              <a:rPr lang="bg-BG" sz="2400" dirty="0" smtClean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лица, </a:t>
            </a:r>
            <a:r>
              <a:rPr lang="bg-BG" sz="2400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работещите в предприятието са: хора с увреждания; безработни; лица до 29 години; безработни лица над 55 години; лица, отглеждащи деца с увреждане; лица, зависими от алкохол или наркотици; бездомни; бежанци и др. </a:t>
            </a:r>
            <a:endParaRPr lang="bg-BG" sz="2400" dirty="0" smtClean="0">
              <a:solidFill>
                <a:schemeClr val="tx2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8490" y="404664"/>
            <a:ext cx="7756263" cy="1219742"/>
          </a:xfrm>
        </p:spPr>
        <p:txBody>
          <a:bodyPr/>
          <a:lstStyle/>
          <a:p>
            <a:r>
              <a:rPr lang="bg-BG" sz="4400" dirty="0" smtClean="0"/>
              <a:t>Социално предприятие клас А</a:t>
            </a:r>
            <a:endParaRPr lang="bg-BG" sz="4400" dirty="0"/>
          </a:p>
        </p:txBody>
      </p:sp>
    </p:spTree>
    <p:extLst>
      <p:ext uri="{BB962C8B-B14F-4D97-AF65-F5344CB8AC3E}">
        <p14:creationId xmlns:p14="http://schemas.microsoft.com/office/powerpoint/2010/main" val="38707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404664"/>
            <a:ext cx="7756263" cy="1219742"/>
          </a:xfrm>
        </p:spPr>
        <p:txBody>
          <a:bodyPr/>
          <a:lstStyle/>
          <a:p>
            <a:r>
              <a:rPr lang="bg-BG" sz="4400" dirty="0" smtClean="0"/>
              <a:t>Социално предприятие клас А+</a:t>
            </a:r>
            <a:endParaRPr lang="bg-BG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b="1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Клас А+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отговаря на всички условия на т.н. идеално социално предприятие или на</a:t>
            </a:r>
            <a:r>
              <a:rPr lang="bg-BG" b="1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условията за клас А, както и на поне едно от изброените по-долу: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Социално добавената стойност се осъществява в административните граници на общини с висока безработица.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Разходва 50% и не по-малко от 75000 за социална дейност.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dirty="0">
                <a:solidFill>
                  <a:schemeClr val="tx2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Най-малко 30 от работниците са лица от уязвими групи и са работили без прекъсване през последните шест месеца.</a:t>
            </a:r>
            <a:endParaRPr lang="bg-BG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2318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3110</TotalTime>
  <Words>1262</Words>
  <Application>Microsoft Office PowerPoint</Application>
  <PresentationFormat>On-screen Show (4:3)</PresentationFormat>
  <Paragraphs>110</Paragraphs>
  <Slides>22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Hardcover</vt:lpstr>
      <vt:lpstr>Социалната и солидарна икономика в България  Правна уредба  Дирекция  „Жизнено равнище, демографска политика и социални инвестиции“</vt:lpstr>
      <vt:lpstr>Базисна идея и разбиране за социалната и солидарна икономика?</vt:lpstr>
      <vt:lpstr>Принос на Закона за предприятията на социалната и солидарна икономика</vt:lpstr>
      <vt:lpstr>Закон за предприятията на социалната и солидарна икономика(ЗПССИ) (ДВ бр. 91 от 02.11.2018 г.)</vt:lpstr>
      <vt:lpstr>PowerPoint Presentation</vt:lpstr>
      <vt:lpstr>Дефиниция </vt:lpstr>
      <vt:lpstr>PowerPoint Presentation</vt:lpstr>
      <vt:lpstr>Социално предприятие клас А</vt:lpstr>
      <vt:lpstr>Социално предприятие клас А+</vt:lpstr>
      <vt:lpstr>Насърчителни мерки</vt:lpstr>
      <vt:lpstr>Елементи на електронната платформата</vt:lpstr>
      <vt:lpstr>Органите на местното самоуправление насърчават субектите на ССИ чрез:</vt:lpstr>
      <vt:lpstr>Насърчителни мерки за социалните предприятия</vt:lpstr>
      <vt:lpstr>PowerPoint Presentation</vt:lpstr>
      <vt:lpstr>PowerPoint Presentation</vt:lpstr>
      <vt:lpstr>Насърчителни мерки за социалните предприятия клас А+ </vt:lpstr>
      <vt:lpstr>Насърчителни мерки за социалните предприятия клас А+ </vt:lpstr>
      <vt:lpstr>Насърчителни мерки за социалните предприятия клас А+ </vt:lpstr>
      <vt:lpstr>Правилник за прилагане  на Закона на предприятията на социалната и солидарна икономика (ДВ бр. 40 от 17.05.2019 г.)</vt:lpstr>
      <vt:lpstr>Методика за оценка на  социалната добавена стойност</vt:lpstr>
      <vt:lpstr>КРИТЕРИИ ЗА ОПРЕДЕЛЯНЕ НА СОЦИАЛНАТА ДОБАВЕНА СТОЙНОСТ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Joro</dc:creator>
  <cp:lastModifiedBy>Teodora Demireva</cp:lastModifiedBy>
  <cp:revision>303</cp:revision>
  <cp:lastPrinted>2018-04-27T07:34:30Z</cp:lastPrinted>
  <dcterms:created xsi:type="dcterms:W3CDTF">2013-02-26T09:20:41Z</dcterms:created>
  <dcterms:modified xsi:type="dcterms:W3CDTF">2019-12-04T08:23:20Z</dcterms:modified>
</cp:coreProperties>
</file>